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0" r:id="rId4"/>
    <p:sldId id="259" r:id="rId5"/>
    <p:sldId id="261" r:id="rId6"/>
    <p:sldId id="262" r:id="rId7"/>
    <p:sldId id="263" r:id="rId8"/>
    <p:sldId id="264" r:id="rId9"/>
    <p:sldId id="265" r:id="rId10"/>
    <p:sldId id="266" r:id="rId11"/>
    <p:sldId id="267" r:id="rId12"/>
    <p:sldId id="268"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816"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661C9845-BCD3-4C43-89C0-F79BDBCDD39B}" type="datetimeFigureOut">
              <a:rPr lang="ru-RU" smtClean="0"/>
              <a:t>29.04.2017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5251B84-6868-48EC-A171-15B1CA46E139}"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661C9845-BCD3-4C43-89C0-F79BDBCDD39B}" type="datetimeFigureOut">
              <a:rPr lang="ru-RU" smtClean="0"/>
              <a:t>29.04.2017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5251B84-6868-48EC-A171-15B1CA46E139}"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61C9845-BCD3-4C43-89C0-F79BDBCDD39B}" type="datetimeFigureOut">
              <a:rPr lang="ru-RU" smtClean="0"/>
              <a:t>29.04.2017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5251B84-6868-48EC-A171-15B1CA46E139}" type="slidenum">
              <a:rPr lang="ru-RU" smtClean="0"/>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661C9845-BCD3-4C43-89C0-F79BDBCDD39B}" type="datetimeFigureOut">
              <a:rPr lang="ru-RU" smtClean="0"/>
              <a:t>29.04.2017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5251B84-6868-48EC-A171-15B1CA46E139}" type="slidenum">
              <a:rPr lang="ru-RU" smtClean="0"/>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61C9845-BCD3-4C43-89C0-F79BDBCDD39B}" type="datetimeFigureOut">
              <a:rPr lang="ru-RU" smtClean="0"/>
              <a:t>29.04.2017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5251B84-6868-48EC-A171-15B1CA46E139}"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661C9845-BCD3-4C43-89C0-F79BDBCDD39B}" type="datetimeFigureOut">
              <a:rPr lang="ru-RU" smtClean="0"/>
              <a:t>29.04.2017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5251B84-6868-48EC-A171-15B1CA46E139}" type="slidenum">
              <a:rPr lang="ru-RU" smtClean="0"/>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661C9845-BCD3-4C43-89C0-F79BDBCDD39B}" type="datetimeFigureOut">
              <a:rPr lang="ru-RU" smtClean="0"/>
              <a:t>29.04.2017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5251B84-6868-48EC-A171-15B1CA46E139}"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661C9845-BCD3-4C43-89C0-F79BDBCDD39B}" type="datetimeFigureOut">
              <a:rPr lang="ru-RU" smtClean="0"/>
              <a:t>29.04.2017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5251B84-6868-48EC-A171-15B1CA46E139}"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661C9845-BCD3-4C43-89C0-F79BDBCDD39B}" type="datetimeFigureOut">
              <a:rPr lang="ru-RU" smtClean="0"/>
              <a:t>29.04.2017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5251B84-6868-48EC-A171-15B1CA46E139}"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661C9845-BCD3-4C43-89C0-F79BDBCDD39B}" type="datetimeFigureOut">
              <a:rPr lang="ru-RU" smtClean="0"/>
              <a:t>29.04.2017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5251B84-6868-48EC-A171-15B1CA46E139}" type="slidenum">
              <a:rPr lang="ru-RU" smtClean="0"/>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61C9845-BCD3-4C43-89C0-F79BDBCDD39B}" type="datetimeFigureOut">
              <a:rPr lang="ru-RU" smtClean="0"/>
              <a:t>29.04.2017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5251B84-6868-48EC-A171-15B1CA46E139}" type="slidenum">
              <a:rPr lang="ru-RU" smtClean="0"/>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661C9845-BCD3-4C43-89C0-F79BDBCDD39B}" type="datetimeFigureOut">
              <a:rPr lang="ru-RU" smtClean="0"/>
              <a:t>29.04.2017</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05251B84-6868-48EC-A171-15B1CA46E139}" type="slidenum">
              <a:rPr lang="ru-RU" smtClean="0"/>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ru-RU" sz="3600" b="1" dirty="0" smtClean="0">
                <a:solidFill>
                  <a:srgbClr val="FF0000"/>
                </a:solidFill>
                <a:latin typeface="Times New Roman" panose="02020603050405020304" pitchFamily="18" charset="0"/>
                <a:cs typeface="Times New Roman" panose="02020603050405020304" pitchFamily="18" charset="0"/>
              </a:rPr>
              <a:t>Обитатели морских глубин</a:t>
            </a:r>
            <a:endParaRPr lang="ru-RU" sz="3600" b="1" dirty="0">
              <a:solidFill>
                <a:srgbClr val="FF0000"/>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p:txBody>
          <a:bodyPr/>
          <a:lstStyle/>
          <a:p>
            <a:r>
              <a:rPr lang="ru-RU" b="1" dirty="0" smtClean="0">
                <a:solidFill>
                  <a:srgbClr val="FF0000"/>
                </a:solidFill>
                <a:latin typeface="Times New Roman" panose="02020603050405020304" pitchFamily="18" charset="0"/>
                <a:cs typeface="Times New Roman" panose="02020603050405020304" pitchFamily="18" charset="0"/>
              </a:rPr>
              <a:t>Презентацию подготовила воспитатель МБДОУ № 19 </a:t>
            </a:r>
            <a:r>
              <a:rPr lang="ru-RU" b="1" dirty="0" err="1" smtClean="0">
                <a:solidFill>
                  <a:srgbClr val="FF0000"/>
                </a:solidFill>
                <a:latin typeface="Times New Roman" panose="02020603050405020304" pitchFamily="18" charset="0"/>
                <a:cs typeface="Times New Roman" panose="02020603050405020304" pitchFamily="18" charset="0"/>
              </a:rPr>
              <a:t>Тюнтяева</a:t>
            </a:r>
            <a:r>
              <a:rPr lang="ru-RU" b="1" dirty="0" smtClean="0">
                <a:solidFill>
                  <a:srgbClr val="FF0000"/>
                </a:solidFill>
                <a:latin typeface="Times New Roman" panose="02020603050405020304" pitchFamily="18" charset="0"/>
                <a:cs typeface="Times New Roman" panose="02020603050405020304" pitchFamily="18" charset="0"/>
              </a:rPr>
              <a:t> О.А.</a:t>
            </a:r>
            <a:endParaRPr lang="ru-RU"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34431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836712"/>
            <a:ext cx="7772400" cy="1524000"/>
          </a:xfrm>
        </p:spPr>
        <p:txBody>
          <a:bodyPr>
            <a:normAutofit fontScale="90000"/>
          </a:bodyPr>
          <a:lstStyle/>
          <a:p>
            <a:r>
              <a:rPr lang="ru-RU" sz="1600" b="1" dirty="0">
                <a:solidFill>
                  <a:srgbClr val="FF0000"/>
                </a:solidFill>
                <a:latin typeface="Times New Roman" panose="02020603050405020304" pitchFamily="18" charset="0"/>
                <a:cs typeface="Times New Roman" panose="02020603050405020304" pitchFamily="18" charset="0"/>
              </a:rPr>
              <a:t> </a:t>
            </a:r>
            <a:r>
              <a:rPr lang="ru-RU" sz="1800" b="1" dirty="0">
                <a:solidFill>
                  <a:srgbClr val="FF0000"/>
                </a:solidFill>
                <a:latin typeface="Times New Roman" panose="02020603050405020304" pitchFamily="18" charset="0"/>
                <a:cs typeface="Times New Roman" panose="02020603050405020304" pitchFamily="18" charset="0"/>
              </a:rPr>
              <a:t>Кожа акулы покрыта острой чешуёй. Движение вперёд и повороты рыба осуществляет изгибами хвоста влево или вправо. Глаза способны видеть предметы только в чёрно-белом изображении. Зубы акулы - страшное оружие, ими она хватает, убивает свою жертву и разрывает ее на клочки. В отличие от китов акулы холоднокровные существа и дышат жабрами. Питаются исключительно животной пищей. </a:t>
            </a:r>
          </a:p>
        </p:txBody>
      </p:sp>
      <p:sp>
        <p:nvSpPr>
          <p:cNvPr id="3" name="Текст 2"/>
          <p:cNvSpPr>
            <a:spLocks noGrp="1"/>
          </p:cNvSpPr>
          <p:nvPr>
            <p:ph type="body" idx="1"/>
          </p:nvPr>
        </p:nvSpPr>
        <p:spPr>
          <a:xfrm>
            <a:off x="1403648" y="260649"/>
            <a:ext cx="6408712" cy="576064"/>
          </a:xfrm>
        </p:spPr>
        <p:txBody>
          <a:bodyPr>
            <a:normAutofit/>
          </a:bodyPr>
          <a:lstStyle/>
          <a:p>
            <a:r>
              <a:rPr lang="ru-RU" sz="1800" b="1" dirty="0" smtClean="0">
                <a:solidFill>
                  <a:srgbClr val="FF0000"/>
                </a:solidFill>
                <a:latin typeface="Times New Roman" panose="02020603050405020304" pitchFamily="18" charset="0"/>
                <a:cs typeface="Times New Roman" panose="02020603050405020304" pitchFamily="18" charset="0"/>
              </a:rPr>
              <a:t>АКУЛА</a:t>
            </a:r>
            <a:endParaRPr lang="ru-RU" sz="1800" b="1" dirty="0">
              <a:solidFill>
                <a:srgbClr val="FF0000"/>
              </a:solidFill>
              <a:latin typeface="Times New Roman" panose="020206030504050203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2629573"/>
            <a:ext cx="6558107" cy="38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67188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32" y="936346"/>
            <a:ext cx="7842408" cy="1484542"/>
          </a:xfrm>
        </p:spPr>
        <p:txBody>
          <a:bodyPr>
            <a:normAutofit/>
          </a:bodyPr>
          <a:lstStyle/>
          <a:p>
            <a:r>
              <a:rPr lang="ru-RU" sz="1600" b="1" dirty="0">
                <a:solidFill>
                  <a:srgbClr val="FF0000"/>
                </a:solidFill>
                <a:latin typeface="Times New Roman" panose="02020603050405020304" pitchFamily="18" charset="0"/>
                <a:cs typeface="Times New Roman" panose="02020603050405020304" pitchFamily="18" charset="0"/>
              </a:rPr>
              <a:t>Дельфин - это морское млекопитающее, относящееся к о</a:t>
            </a:r>
            <a:r>
              <a:rPr lang="ru-RU" sz="1600" b="1" dirty="0" smtClean="0">
                <a:solidFill>
                  <a:srgbClr val="FF0000"/>
                </a:solidFill>
                <a:latin typeface="Times New Roman" panose="02020603050405020304" pitchFamily="18" charset="0"/>
                <a:cs typeface="Times New Roman" panose="02020603050405020304" pitchFamily="18" charset="0"/>
              </a:rPr>
              <a:t>тряду китообразных. Между </a:t>
            </a:r>
            <a:r>
              <a:rPr lang="ru-RU" sz="1600" b="1" dirty="0">
                <a:solidFill>
                  <a:srgbClr val="FF0000"/>
                </a:solidFill>
                <a:latin typeface="Times New Roman" panose="02020603050405020304" pitchFamily="18" charset="0"/>
                <a:cs typeface="Times New Roman" panose="02020603050405020304" pitchFamily="18" charset="0"/>
              </a:rPr>
              <a:t>собой общаются с помощью свистящих звуков. Во время охоты они издают разнообразные высокочастотные звуки, которыми оглушаю рыбу, благодаря чему они легко ее ловят.  Питаются эти удивительные животные в основном рыбой, а </a:t>
            </a:r>
            <a:r>
              <a:rPr lang="ru-RU" sz="1600" b="1" dirty="0" smtClean="0">
                <a:solidFill>
                  <a:srgbClr val="FF0000"/>
                </a:solidFill>
                <a:latin typeface="Times New Roman" panose="02020603050405020304" pitchFamily="18" charset="0"/>
                <a:cs typeface="Times New Roman" panose="02020603050405020304" pitchFamily="18" charset="0"/>
              </a:rPr>
              <a:t>моллюсками </a:t>
            </a:r>
            <a:r>
              <a:rPr lang="ru-RU" sz="1600" b="1" dirty="0">
                <a:solidFill>
                  <a:srgbClr val="FF0000"/>
                </a:solidFill>
                <a:latin typeface="Times New Roman" panose="02020603050405020304" pitchFamily="18" charset="0"/>
                <a:cs typeface="Times New Roman" panose="02020603050405020304" pitchFamily="18" charset="0"/>
              </a:rPr>
              <a:t>и ракообразными. </a:t>
            </a:r>
          </a:p>
        </p:txBody>
      </p:sp>
      <p:sp>
        <p:nvSpPr>
          <p:cNvPr id="3" name="Текст 2"/>
          <p:cNvSpPr>
            <a:spLocks noGrp="1"/>
          </p:cNvSpPr>
          <p:nvPr>
            <p:ph type="body" idx="1"/>
          </p:nvPr>
        </p:nvSpPr>
        <p:spPr>
          <a:xfrm>
            <a:off x="1367364" y="332657"/>
            <a:ext cx="6444996" cy="576064"/>
          </a:xfrm>
        </p:spPr>
        <p:txBody>
          <a:bodyPr>
            <a:normAutofit/>
          </a:bodyPr>
          <a:lstStyle/>
          <a:p>
            <a:r>
              <a:rPr lang="ru-RU" sz="1800" b="1" dirty="0" smtClean="0">
                <a:solidFill>
                  <a:srgbClr val="FF0000"/>
                </a:solidFill>
                <a:latin typeface="Times New Roman" panose="02020603050405020304" pitchFamily="18" charset="0"/>
                <a:cs typeface="Times New Roman" panose="02020603050405020304" pitchFamily="18" charset="0"/>
              </a:rPr>
              <a:t>ДЕЛЬФИН</a:t>
            </a:r>
            <a:endParaRPr lang="ru-RU" sz="1800" b="1" dirty="0">
              <a:solidFill>
                <a:srgbClr val="FF0000"/>
              </a:solidFill>
              <a:latin typeface="Times New Roman" panose="020206030504050203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2420888"/>
            <a:ext cx="5702400" cy="35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87531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smtClean="0">
                <a:solidFill>
                  <a:srgbClr val="FF0000"/>
                </a:solidFill>
                <a:latin typeface="Times New Roman" panose="02020603050405020304" pitchFamily="18" charset="0"/>
                <a:cs typeface="Times New Roman" panose="02020603050405020304" pitchFamily="18" charset="0"/>
              </a:rPr>
              <a:t>СПАСИБО ЗА ВНИМАНИЕ!</a:t>
            </a:r>
            <a:endParaRPr lang="ru-RU" sz="3200" b="1" dirty="0">
              <a:solidFill>
                <a:srgbClr val="FF0000"/>
              </a:solidFill>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916832"/>
            <a:ext cx="6308424" cy="45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30232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1800" b="1" dirty="0" smtClean="0">
                <a:solidFill>
                  <a:srgbClr val="FF0000"/>
                </a:solidFill>
                <a:latin typeface="Times New Roman" panose="02020603050405020304" pitchFamily="18" charset="0"/>
                <a:cs typeface="Times New Roman" panose="02020603050405020304" pitchFamily="18" charset="0"/>
              </a:rPr>
              <a:t> </a:t>
            </a:r>
            <a:r>
              <a:rPr lang="ru-RU" sz="1800" b="1" dirty="0">
                <a:solidFill>
                  <a:srgbClr val="FF0000"/>
                </a:solidFill>
                <a:latin typeface="Times New Roman" panose="02020603050405020304" pitchFamily="18" charset="0"/>
                <a:cs typeface="Times New Roman" panose="02020603050405020304" pitchFamily="18" charset="0"/>
              </a:rPr>
              <a:t>В космосе </a:t>
            </a:r>
            <a:r>
              <a:rPr lang="ru-RU" sz="1800" b="1" dirty="0" smtClean="0">
                <a:solidFill>
                  <a:srgbClr val="FF0000"/>
                </a:solidFill>
                <a:latin typeface="Times New Roman" panose="02020603050405020304" pitchFamily="18" charset="0"/>
                <a:cs typeface="Times New Roman" panose="02020603050405020304" pitchFamily="18" charset="0"/>
              </a:rPr>
              <a:t> наша </a:t>
            </a:r>
            <a:r>
              <a:rPr lang="ru-RU" sz="1800" b="1" dirty="0">
                <a:solidFill>
                  <a:srgbClr val="FF0000"/>
                </a:solidFill>
                <a:latin typeface="Times New Roman" panose="02020603050405020304" pitchFamily="18" charset="0"/>
                <a:cs typeface="Times New Roman" panose="02020603050405020304" pitchFamily="18" charset="0"/>
              </a:rPr>
              <a:t>планета </a:t>
            </a:r>
            <a:r>
              <a:rPr lang="ru-RU" sz="1800" b="1" dirty="0" smtClean="0">
                <a:solidFill>
                  <a:srgbClr val="FF0000"/>
                </a:solidFill>
                <a:latin typeface="Times New Roman" panose="02020603050405020304" pitchFamily="18" charset="0"/>
                <a:cs typeface="Times New Roman" panose="02020603050405020304" pitchFamily="18" charset="0"/>
              </a:rPr>
              <a:t>Земля кажется </a:t>
            </a:r>
            <a:r>
              <a:rPr lang="ru-RU" sz="1800" b="1" dirty="0">
                <a:solidFill>
                  <a:srgbClr val="FF0000"/>
                </a:solidFill>
                <a:latin typeface="Times New Roman" panose="02020603050405020304" pitchFamily="18" charset="0"/>
                <a:cs typeface="Times New Roman" panose="02020603050405020304" pitchFamily="18" charset="0"/>
              </a:rPr>
              <a:t>голубого цвета. Это, потому </a:t>
            </a:r>
            <a:r>
              <a:rPr lang="ru-RU" sz="1800" b="1" dirty="0" smtClean="0">
                <a:solidFill>
                  <a:srgbClr val="FF0000"/>
                </a:solidFill>
                <a:latin typeface="Times New Roman" panose="02020603050405020304" pitchFamily="18" charset="0"/>
                <a:cs typeface="Times New Roman" panose="02020603050405020304" pitchFamily="18" charset="0"/>
              </a:rPr>
              <a:t>что </a:t>
            </a:r>
            <a:r>
              <a:rPr lang="ru-RU" sz="1800" b="1" dirty="0">
                <a:solidFill>
                  <a:srgbClr val="FF0000"/>
                </a:solidFill>
                <a:latin typeface="Times New Roman" panose="02020603050405020304" pitchFamily="18" charset="0"/>
                <a:cs typeface="Times New Roman" panose="02020603050405020304" pitchFamily="18" charset="0"/>
              </a:rPr>
              <a:t>меньшую её </a:t>
            </a:r>
            <a:r>
              <a:rPr lang="ru-RU" sz="1800" b="1" dirty="0" smtClean="0">
                <a:solidFill>
                  <a:srgbClr val="FF0000"/>
                </a:solidFill>
                <a:latin typeface="Times New Roman" panose="02020603050405020304" pitchFamily="18" charset="0"/>
                <a:cs typeface="Times New Roman" panose="02020603050405020304" pitchFamily="18" charset="0"/>
              </a:rPr>
              <a:t>часть составляет суша</a:t>
            </a:r>
            <a:r>
              <a:rPr lang="ru-RU" sz="1800" b="1" dirty="0">
                <a:solidFill>
                  <a:srgbClr val="FF0000"/>
                </a:solidFill>
                <a:latin typeface="Times New Roman" panose="02020603050405020304" pitchFamily="18" charset="0"/>
                <a:cs typeface="Times New Roman" panose="02020603050405020304" pitchFamily="18" charset="0"/>
              </a:rPr>
              <a:t>, а большую океаны, моря, реки, </a:t>
            </a:r>
            <a:r>
              <a:rPr lang="ru-RU" sz="1800" b="1" dirty="0" smtClean="0">
                <a:solidFill>
                  <a:srgbClr val="FF0000"/>
                </a:solidFill>
                <a:latin typeface="Times New Roman" panose="02020603050405020304" pitchFamily="18" charset="0"/>
                <a:cs typeface="Times New Roman" panose="02020603050405020304" pitchFamily="18" charset="0"/>
              </a:rPr>
              <a:t>озёра</a:t>
            </a:r>
            <a:r>
              <a:rPr lang="ru-RU" sz="1800" b="1" dirty="0">
                <a:solidFill>
                  <a:srgbClr val="FF0000"/>
                </a:solidFill>
                <a:latin typeface="Times New Roman" panose="02020603050405020304" pitchFamily="18" charset="0"/>
                <a:cs typeface="Times New Roman" panose="02020603050405020304" pitchFamily="18" charset="0"/>
              </a:rPr>
              <a:t>, болота. Подводный мир  морей и </a:t>
            </a:r>
            <a:r>
              <a:rPr lang="ru-RU" sz="1800" b="1" dirty="0" smtClean="0">
                <a:solidFill>
                  <a:srgbClr val="FF0000"/>
                </a:solidFill>
                <a:latin typeface="Times New Roman" panose="02020603050405020304" pitchFamily="18" charset="0"/>
                <a:cs typeface="Times New Roman" panose="02020603050405020304" pitchFamily="18" charset="0"/>
              </a:rPr>
              <a:t>океанов интересный и загадочный</a:t>
            </a:r>
            <a:r>
              <a:rPr lang="ru-RU" sz="1800" b="1" dirty="0">
                <a:solidFill>
                  <a:srgbClr val="FF0000"/>
                </a:solidFill>
                <a:latin typeface="Times New Roman" panose="02020603050405020304" pitchFamily="18" charset="0"/>
                <a:cs typeface="Times New Roman" panose="02020603050405020304" pitchFamily="18" charset="0"/>
              </a:rPr>
              <a:t>. В нём </a:t>
            </a:r>
            <a:r>
              <a:rPr lang="ru-RU" sz="1800" b="1" dirty="0" smtClean="0">
                <a:solidFill>
                  <a:srgbClr val="FF0000"/>
                </a:solidFill>
                <a:latin typeface="Times New Roman" panose="02020603050405020304" pitchFamily="18" charset="0"/>
                <a:cs typeface="Times New Roman" panose="02020603050405020304" pitchFamily="18" charset="0"/>
              </a:rPr>
              <a:t>обитает </a:t>
            </a:r>
            <a:r>
              <a:rPr lang="ru-RU" sz="1800" b="1" dirty="0">
                <a:solidFill>
                  <a:srgbClr val="FF0000"/>
                </a:solidFill>
                <a:latin typeface="Times New Roman" panose="02020603050405020304" pitchFamily="18" charset="0"/>
                <a:cs typeface="Times New Roman" panose="02020603050405020304" pitchFamily="18" charset="0"/>
              </a:rPr>
              <a:t>множество самых </a:t>
            </a:r>
            <a:r>
              <a:rPr lang="ru-RU" sz="1800" b="1" dirty="0" smtClean="0">
                <a:solidFill>
                  <a:srgbClr val="FF0000"/>
                </a:solidFill>
                <a:latin typeface="Times New Roman" panose="02020603050405020304" pitchFamily="18" charset="0"/>
                <a:cs typeface="Times New Roman" panose="02020603050405020304" pitchFamily="18" charset="0"/>
              </a:rPr>
              <a:t>разнообразных животных</a:t>
            </a:r>
            <a:r>
              <a:rPr lang="ru-RU" sz="1800" b="1" dirty="0">
                <a:solidFill>
                  <a:srgbClr val="FF0000"/>
                </a:solidFill>
                <a:latin typeface="Times New Roman" panose="02020603050405020304" pitchFamily="18" charset="0"/>
                <a:cs typeface="Times New Roman" panose="02020603050405020304" pitchFamily="18" charset="0"/>
              </a:rPr>
              <a:t>, растений, </a:t>
            </a:r>
            <a:r>
              <a:rPr lang="ru-RU" sz="1800" b="1" dirty="0" smtClean="0">
                <a:solidFill>
                  <a:srgbClr val="FF0000"/>
                </a:solidFill>
                <a:latin typeface="Times New Roman" panose="02020603050405020304" pitchFamily="18" charset="0"/>
                <a:cs typeface="Times New Roman" panose="02020603050405020304" pitchFamily="18" charset="0"/>
              </a:rPr>
              <a:t>рыб</a:t>
            </a:r>
            <a:r>
              <a:rPr lang="ru-RU" sz="1800" b="1" dirty="0">
                <a:solidFill>
                  <a:srgbClr val="FF0000"/>
                </a:solidFill>
                <a:latin typeface="Times New Roman" panose="02020603050405020304" pitchFamily="18" charset="0"/>
                <a:cs typeface="Times New Roman" panose="02020603050405020304" pitchFamily="18" charset="0"/>
              </a:rPr>
              <a:t>. </a:t>
            </a:r>
            <a:r>
              <a:rPr lang="ru-RU" sz="1400" b="1" dirty="0">
                <a:solidFill>
                  <a:srgbClr val="FF0000"/>
                </a:solidFill>
                <a:latin typeface="Times New Roman" panose="02020603050405020304" pitchFamily="18" charset="0"/>
                <a:cs typeface="Times New Roman" panose="02020603050405020304" pitchFamily="18" charset="0"/>
              </a:rPr>
              <a:t/>
            </a:r>
            <a:br>
              <a:rPr lang="ru-RU" sz="1400" b="1" dirty="0">
                <a:solidFill>
                  <a:srgbClr val="FF0000"/>
                </a:solidFill>
                <a:latin typeface="Times New Roman" panose="02020603050405020304" pitchFamily="18" charset="0"/>
                <a:cs typeface="Times New Roman" panose="02020603050405020304" pitchFamily="18" charset="0"/>
              </a:rPr>
            </a:br>
            <a:r>
              <a:rPr lang="ru-RU" sz="1400" b="1" dirty="0">
                <a:solidFill>
                  <a:srgbClr val="FF0000"/>
                </a:solidFill>
                <a:latin typeface="Times New Roman" panose="02020603050405020304" pitchFamily="18" charset="0"/>
                <a:cs typeface="Times New Roman" panose="02020603050405020304" pitchFamily="18" charset="0"/>
              </a:rPr>
              <a:t></a:t>
            </a:r>
            <a:br>
              <a:rPr lang="ru-RU" sz="1400" b="1" dirty="0">
                <a:solidFill>
                  <a:srgbClr val="FF0000"/>
                </a:solidFill>
                <a:latin typeface="Times New Roman" panose="02020603050405020304" pitchFamily="18" charset="0"/>
                <a:cs typeface="Times New Roman" panose="02020603050405020304" pitchFamily="18" charset="0"/>
              </a:rPr>
            </a:br>
            <a:endParaRPr lang="ru-RU" sz="14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628800"/>
            <a:ext cx="2047875"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1628800"/>
            <a:ext cx="1737788" cy="20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1628800"/>
            <a:ext cx="2736000" cy="20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467" y="3983094"/>
            <a:ext cx="2784000" cy="20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8064" y="4005064"/>
            <a:ext cx="3122227" cy="20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7682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32" y="908720"/>
            <a:ext cx="7770400" cy="2088232"/>
          </a:xfrm>
        </p:spPr>
        <p:txBody>
          <a:bodyPr>
            <a:normAutofit/>
          </a:bodyPr>
          <a:lstStyle/>
          <a:p>
            <a:r>
              <a:rPr lang="ru-RU" sz="1600" b="1" dirty="0">
                <a:solidFill>
                  <a:srgbClr val="FF0000"/>
                </a:solidFill>
                <a:latin typeface="Times New Roman" panose="02020603050405020304" pitchFamily="18" charset="0"/>
                <a:cs typeface="Times New Roman" panose="02020603050405020304" pitchFamily="18" charset="0"/>
              </a:rPr>
              <a:t>Необыкновенными по красоте и довольно загадочными по образу жизни являются морские животные – актинии. Ученые долго спорили о том, к какому типу животных эти существа относятся, ведь у них есть нечто общее и с кораллами, и с медузами, а внешне актинии похожи на подводные растения. Актиний называют  морскими анемонами. Это имя животные получили именно из-за сходства с цветами. Питаются актинии — рыбой, моллюсками и мелкими морскими животными. Морской анемон не опасен для человека. Тем не менее, некоторые виды актиний имеют  токсин, способный наносить ожоги человеку.</a:t>
            </a:r>
          </a:p>
        </p:txBody>
      </p:sp>
      <p:sp>
        <p:nvSpPr>
          <p:cNvPr id="3" name="Текст 2"/>
          <p:cNvSpPr>
            <a:spLocks noGrp="1"/>
          </p:cNvSpPr>
          <p:nvPr>
            <p:ph type="body" idx="1"/>
          </p:nvPr>
        </p:nvSpPr>
        <p:spPr>
          <a:xfrm>
            <a:off x="1367365" y="332657"/>
            <a:ext cx="6444995" cy="576063"/>
          </a:xfrm>
        </p:spPr>
        <p:txBody>
          <a:bodyPr/>
          <a:lstStyle/>
          <a:p>
            <a:r>
              <a:rPr lang="ru-RU" b="1" dirty="0" smtClean="0">
                <a:solidFill>
                  <a:srgbClr val="FF0000"/>
                </a:solidFill>
              </a:rPr>
              <a:t>АКТИНИИ</a:t>
            </a:r>
            <a:endParaRPr lang="ru-RU" b="1" dirty="0">
              <a:solidFill>
                <a:srgbClr val="FF0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3356992"/>
            <a:ext cx="3121025" cy="234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3320479"/>
            <a:ext cx="2951163"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61116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692696"/>
            <a:ext cx="7848872" cy="1872208"/>
          </a:xfrm>
        </p:spPr>
        <p:txBody>
          <a:bodyPr>
            <a:normAutofit fontScale="90000"/>
          </a:bodyPr>
          <a:lstStyle/>
          <a:p>
            <a:r>
              <a:rPr lang="ru-RU" sz="1800" b="1" dirty="0">
                <a:solidFill>
                  <a:srgbClr val="FF0000"/>
                </a:solidFill>
                <a:latin typeface="Times New Roman" panose="02020603050405020304" pitchFamily="18" charset="0"/>
                <a:cs typeface="Times New Roman" panose="02020603050405020304" pitchFamily="18" charset="0"/>
              </a:rPr>
              <a:t> Морские звёзды - это малоподвижные морские животные, имеющие от 5 до 50 лучей. Обитают они в морях и океанах, как на больших, так и на мелких глубинах. Окраска этих животных очень разнообразна. Рот находится на нижней стороне тела. Присоски на лучах морских звезд обладают большой силой. За счет ее они могут открывать раковины моллюсков. Им достаточно открыть раковину всего на несколько миллиметров, чтобы полакомиться мясом своей жертвы. Питаются морские звёзды устрицами, моллюсками и морскими гребешками.</a:t>
            </a:r>
          </a:p>
        </p:txBody>
      </p:sp>
      <p:sp>
        <p:nvSpPr>
          <p:cNvPr id="3" name="Текст 2"/>
          <p:cNvSpPr>
            <a:spLocks noGrp="1"/>
          </p:cNvSpPr>
          <p:nvPr>
            <p:ph type="body" idx="1"/>
          </p:nvPr>
        </p:nvSpPr>
        <p:spPr>
          <a:xfrm>
            <a:off x="1331640" y="260649"/>
            <a:ext cx="6336704" cy="432048"/>
          </a:xfrm>
        </p:spPr>
        <p:txBody>
          <a:bodyPr>
            <a:normAutofit/>
          </a:bodyPr>
          <a:lstStyle/>
          <a:p>
            <a:r>
              <a:rPr lang="ru-RU" sz="1800" b="1" dirty="0" smtClean="0">
                <a:solidFill>
                  <a:srgbClr val="FF0000"/>
                </a:solidFill>
                <a:latin typeface="Times New Roman" panose="02020603050405020304" pitchFamily="18" charset="0"/>
                <a:cs typeface="Times New Roman" panose="02020603050405020304" pitchFamily="18" charset="0"/>
              </a:rPr>
              <a:t>МОРСКИЕ ЗВЕЗДЫ</a:t>
            </a:r>
            <a:endParaRPr lang="ru-RU" sz="1800" b="1" dirty="0">
              <a:solidFill>
                <a:srgbClr val="FF0000"/>
              </a:solidFill>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636912"/>
            <a:ext cx="5040000" cy="37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79366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32" y="908720"/>
            <a:ext cx="7883382" cy="1622339"/>
          </a:xfrm>
        </p:spPr>
        <p:txBody>
          <a:bodyPr>
            <a:normAutofit fontScale="90000"/>
          </a:bodyPr>
          <a:lstStyle/>
          <a:p>
            <a:r>
              <a:rPr lang="ru-RU" sz="1600" b="1" dirty="0">
                <a:solidFill>
                  <a:srgbClr val="FF0000"/>
                </a:solidFill>
                <a:latin typeface="Times New Roman" panose="02020603050405020304" pitchFamily="18" charset="0"/>
                <a:cs typeface="Times New Roman" panose="02020603050405020304" pitchFamily="18" charset="0"/>
              </a:rPr>
              <a:t> </a:t>
            </a:r>
            <a:r>
              <a:rPr lang="ru-RU" sz="1800" b="1" dirty="0">
                <a:solidFill>
                  <a:srgbClr val="FF0000"/>
                </a:solidFill>
                <a:latin typeface="Times New Roman" panose="02020603050405020304" pitchFamily="18" charset="0"/>
                <a:cs typeface="Times New Roman" panose="02020603050405020304" pitchFamily="18" charset="0"/>
              </a:rPr>
              <a:t>Морские ежи - это родственники морских звёзд, которые распространены во всех морях земного шара. Тело их покрыто жёстким панцирем с подвижными иголками, с помощью которых ежи передвигаются по дну моря. У одних видов колючки короткие и толстые, у других острые и достигают длины 30 см. С нижней стороны их тела имеется рот с пятью твёрдыми зубами. Питаются они водорослями, сидячими животными и илом.</a:t>
            </a:r>
            <a:br>
              <a:rPr lang="ru-RU" sz="1800" b="1" dirty="0">
                <a:solidFill>
                  <a:srgbClr val="FF0000"/>
                </a:solidFill>
                <a:latin typeface="Times New Roman" panose="02020603050405020304" pitchFamily="18" charset="0"/>
                <a:cs typeface="Times New Roman" panose="02020603050405020304" pitchFamily="18" charset="0"/>
              </a:rPr>
            </a:br>
            <a:endParaRPr lang="ru-RU" sz="1800" b="1" dirty="0">
              <a:solidFill>
                <a:srgbClr val="FF0000"/>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1403941" y="332853"/>
            <a:ext cx="6408419" cy="503859"/>
          </a:xfrm>
        </p:spPr>
        <p:txBody>
          <a:bodyPr/>
          <a:lstStyle/>
          <a:p>
            <a:r>
              <a:rPr lang="ru-RU" b="1" dirty="0" smtClean="0">
                <a:solidFill>
                  <a:srgbClr val="FF0000"/>
                </a:solidFill>
                <a:latin typeface="Times New Roman" panose="02020603050405020304" pitchFamily="18" charset="0"/>
                <a:cs typeface="Times New Roman" panose="02020603050405020304" pitchFamily="18" charset="0"/>
              </a:rPr>
              <a:t>МОРСКИЕ ЕЖИ</a:t>
            </a:r>
            <a:endParaRPr lang="ru-RU" b="1" dirty="0">
              <a:solidFill>
                <a:srgbClr val="FF0000"/>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636912"/>
            <a:ext cx="5381314" cy="38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63764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30" y="965606"/>
            <a:ext cx="7914417" cy="1455282"/>
          </a:xfrm>
        </p:spPr>
        <p:txBody>
          <a:bodyPr>
            <a:normAutofit fontScale="90000"/>
          </a:bodyPr>
          <a:lstStyle/>
          <a:p>
            <a:r>
              <a:rPr lang="ru-RU" sz="1800" b="1" dirty="0">
                <a:solidFill>
                  <a:srgbClr val="FF0000"/>
                </a:solidFill>
                <a:latin typeface="Times New Roman" panose="02020603050405020304" pitchFamily="18" charset="0"/>
                <a:cs typeface="Times New Roman" panose="02020603050405020304" pitchFamily="18" charset="0"/>
              </a:rPr>
              <a:t>Морской конек - это одно из самых замечательных морских созданий. Это маленькая рыбка, хотя он совсем не похож на своих многочисленных родственников</a:t>
            </a:r>
            <a:r>
              <a:rPr lang="ru-RU" sz="1800" b="1" dirty="0" smtClean="0">
                <a:solidFill>
                  <a:srgbClr val="FF0000"/>
                </a:solidFill>
                <a:latin typeface="Times New Roman" panose="02020603050405020304" pitchFamily="18" charset="0"/>
                <a:cs typeface="Times New Roman" panose="02020603050405020304" pitchFamily="18" charset="0"/>
              </a:rPr>
              <a:t>. </a:t>
            </a:r>
            <a:r>
              <a:rPr lang="ru-RU" sz="1800" b="1" dirty="0">
                <a:solidFill>
                  <a:srgbClr val="FF0000"/>
                </a:solidFill>
                <a:latin typeface="Times New Roman" panose="02020603050405020304" pitchFamily="18" charset="0"/>
                <a:cs typeface="Times New Roman" panose="02020603050405020304" pitchFamily="18" charset="0"/>
              </a:rPr>
              <a:t>Перемещается конек с помощью единственного плавника на спине. Хвостовой плавник отсутствует, голова очень напоминает конскую голову. Питается морской конек мелкими организмами, засасывая их вместе с водой.</a:t>
            </a:r>
            <a:br>
              <a:rPr lang="ru-RU" sz="1800" b="1" dirty="0">
                <a:solidFill>
                  <a:srgbClr val="FF0000"/>
                </a:solidFill>
                <a:latin typeface="Times New Roman" panose="02020603050405020304" pitchFamily="18" charset="0"/>
                <a:cs typeface="Times New Roman" panose="02020603050405020304" pitchFamily="18" charset="0"/>
              </a:rPr>
            </a:br>
            <a:r>
              <a:rPr lang="ru-RU" sz="1600" b="1" dirty="0">
                <a:solidFill>
                  <a:srgbClr val="FF0000"/>
                </a:solidFill>
                <a:latin typeface="Times New Roman" panose="02020603050405020304" pitchFamily="18" charset="0"/>
                <a:cs typeface="Times New Roman" panose="02020603050405020304" pitchFamily="18" charset="0"/>
              </a:rPr>
              <a:t>          </a:t>
            </a:r>
          </a:p>
        </p:txBody>
      </p:sp>
      <p:sp>
        <p:nvSpPr>
          <p:cNvPr id="3" name="Текст 2"/>
          <p:cNvSpPr>
            <a:spLocks noGrp="1"/>
          </p:cNvSpPr>
          <p:nvPr>
            <p:ph type="body" idx="1"/>
          </p:nvPr>
        </p:nvSpPr>
        <p:spPr>
          <a:xfrm>
            <a:off x="1403648" y="260649"/>
            <a:ext cx="6480720" cy="576064"/>
          </a:xfrm>
        </p:spPr>
        <p:txBody>
          <a:bodyPr>
            <a:normAutofit/>
          </a:bodyPr>
          <a:lstStyle/>
          <a:p>
            <a:r>
              <a:rPr lang="ru-RU" sz="1800" b="1" dirty="0" smtClean="0">
                <a:solidFill>
                  <a:srgbClr val="FF0000"/>
                </a:solidFill>
                <a:latin typeface="Times New Roman" panose="02020603050405020304" pitchFamily="18" charset="0"/>
                <a:cs typeface="Times New Roman" panose="02020603050405020304" pitchFamily="18" charset="0"/>
              </a:rPr>
              <a:t>МОРСКОЙ КОНЕК</a:t>
            </a:r>
            <a:endParaRPr lang="ru-RU" sz="1800" b="1" dirty="0">
              <a:solidFill>
                <a:srgbClr val="FF0000"/>
              </a:solidFill>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462" y="2420888"/>
            <a:ext cx="5472000" cy="41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41348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764704"/>
            <a:ext cx="7776864" cy="1740024"/>
          </a:xfrm>
        </p:spPr>
        <p:txBody>
          <a:bodyPr>
            <a:noAutofit/>
          </a:bodyPr>
          <a:lstStyle/>
          <a:p>
            <a:r>
              <a:rPr lang="ru-RU" sz="1600" b="1" dirty="0">
                <a:solidFill>
                  <a:srgbClr val="FF0000"/>
                </a:solidFill>
                <a:latin typeface="Times New Roman" panose="02020603050405020304" pitchFamily="18" charset="0"/>
                <a:cs typeface="Times New Roman" panose="02020603050405020304" pitchFamily="18" charset="0"/>
              </a:rPr>
              <a:t>Осьминог - типичный обитатель теплых морей. Обитает животное среди подводных скал, камней и водорослей. Передвигается и взбирается на скалы с помощью щупалец, прекрасно плавает. Это животное - хищник. Оно нападает на других морских животных, захватывает их своими сильными щупальцами и пожирает твердым крючковатым клювом. Питается раками, рыбой и моллюсками.  Спасаясь от врагов, осьминог выпускает чернила. Животное способно менять цвет, приспосабливаясь к обстановке. </a:t>
            </a:r>
          </a:p>
        </p:txBody>
      </p:sp>
      <p:sp>
        <p:nvSpPr>
          <p:cNvPr id="3" name="Текст 2"/>
          <p:cNvSpPr>
            <a:spLocks noGrp="1"/>
          </p:cNvSpPr>
          <p:nvPr>
            <p:ph type="body" idx="1"/>
          </p:nvPr>
        </p:nvSpPr>
        <p:spPr>
          <a:xfrm>
            <a:off x="1403648" y="260649"/>
            <a:ext cx="6408712" cy="576064"/>
          </a:xfrm>
        </p:spPr>
        <p:txBody>
          <a:bodyPr>
            <a:normAutofit/>
          </a:bodyPr>
          <a:lstStyle/>
          <a:p>
            <a:r>
              <a:rPr lang="ru-RU" sz="1800" b="1" dirty="0" smtClean="0">
                <a:solidFill>
                  <a:srgbClr val="FF0000"/>
                </a:solidFill>
                <a:latin typeface="Times New Roman" panose="02020603050405020304" pitchFamily="18" charset="0"/>
                <a:cs typeface="Times New Roman" panose="02020603050405020304" pitchFamily="18" charset="0"/>
              </a:rPr>
              <a:t>ОСЬМИНОГ </a:t>
            </a:r>
            <a:endParaRPr lang="ru-RU" sz="1800" b="1" dirty="0">
              <a:solidFill>
                <a:srgbClr val="FF0000"/>
              </a:solidFill>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708920"/>
            <a:ext cx="5583808" cy="37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24638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1124744"/>
            <a:ext cx="7776864" cy="1512168"/>
          </a:xfrm>
        </p:spPr>
        <p:txBody>
          <a:bodyPr>
            <a:noAutofit/>
          </a:bodyPr>
          <a:lstStyle/>
          <a:p>
            <a:r>
              <a:rPr lang="ru-RU" sz="1600" b="1" dirty="0">
                <a:solidFill>
                  <a:srgbClr val="FF0000"/>
                </a:solidFill>
                <a:latin typeface="Times New Roman" panose="02020603050405020304" pitchFamily="18" charset="0"/>
                <a:cs typeface="Times New Roman" panose="02020603050405020304" pitchFamily="18" charset="0"/>
              </a:rPr>
              <a:t>Кораллы - это сидячие животные, прикрепленные к морскому </a:t>
            </a:r>
            <a:r>
              <a:rPr lang="ru-RU" sz="1600" b="1" dirty="0" smtClean="0">
                <a:solidFill>
                  <a:srgbClr val="FF0000"/>
                </a:solidFill>
                <a:latin typeface="Times New Roman" panose="02020603050405020304" pitchFamily="18" charset="0"/>
                <a:cs typeface="Times New Roman" panose="02020603050405020304" pitchFamily="18" charset="0"/>
              </a:rPr>
              <a:t>дну. Они </a:t>
            </a:r>
            <a:r>
              <a:rPr lang="ru-RU" sz="1600" b="1" dirty="0">
                <a:solidFill>
                  <a:srgbClr val="FF0000"/>
                </a:solidFill>
                <a:latin typeface="Times New Roman" panose="02020603050405020304" pitchFamily="18" charset="0"/>
                <a:cs typeface="Times New Roman" panose="02020603050405020304" pitchFamily="18" charset="0"/>
              </a:rPr>
              <a:t>обитают в теплых морских глубинах, где встречаются на глубине до 2000 </a:t>
            </a:r>
            <a:r>
              <a:rPr lang="ru-RU" sz="1600" b="1" dirty="0" smtClean="0">
                <a:solidFill>
                  <a:srgbClr val="FF0000"/>
                </a:solidFill>
                <a:latin typeface="Times New Roman" panose="02020603050405020304" pitchFamily="18" charset="0"/>
                <a:cs typeface="Times New Roman" panose="02020603050405020304" pitchFamily="18" charset="0"/>
              </a:rPr>
              <a:t>м. Известковые </a:t>
            </a:r>
            <a:r>
              <a:rPr lang="ru-RU" sz="1600" b="1" dirty="0">
                <a:solidFill>
                  <a:srgbClr val="FF0000"/>
                </a:solidFill>
                <a:latin typeface="Times New Roman" panose="02020603050405020304" pitchFamily="18" charset="0"/>
                <a:cs typeface="Times New Roman" panose="02020603050405020304" pitchFamily="18" charset="0"/>
              </a:rPr>
              <a:t>скелеты кораллов разрастаются постепенно, образуя наросты, выступы, плоские поля и барьеры, которые настолько повышают дно моря, что нередко угрожают судоходству.</a:t>
            </a:r>
            <a:br>
              <a:rPr lang="ru-RU" sz="1600" b="1" dirty="0">
                <a:solidFill>
                  <a:srgbClr val="FF0000"/>
                </a:solidFill>
                <a:latin typeface="Times New Roman" panose="02020603050405020304" pitchFamily="18" charset="0"/>
                <a:cs typeface="Times New Roman" panose="02020603050405020304" pitchFamily="18" charset="0"/>
              </a:rPr>
            </a:br>
            <a:endParaRPr lang="ru-RU" sz="1600" b="1" dirty="0">
              <a:solidFill>
                <a:srgbClr val="FF0000"/>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1394045" y="307037"/>
            <a:ext cx="6389328" cy="680515"/>
          </a:xfrm>
        </p:spPr>
        <p:txBody>
          <a:bodyPr>
            <a:normAutofit/>
          </a:bodyPr>
          <a:lstStyle/>
          <a:p>
            <a:r>
              <a:rPr lang="ru-RU" sz="1800" b="1" dirty="0" smtClean="0">
                <a:solidFill>
                  <a:srgbClr val="FF0000"/>
                </a:solidFill>
                <a:latin typeface="Times New Roman" panose="02020603050405020304" pitchFamily="18" charset="0"/>
                <a:cs typeface="Times New Roman" panose="02020603050405020304" pitchFamily="18" charset="0"/>
              </a:rPr>
              <a:t>КОРАЛЛЫ</a:t>
            </a:r>
            <a:endParaRPr lang="ru-RU" sz="1800" b="1" dirty="0">
              <a:solidFill>
                <a:srgbClr val="FF0000"/>
              </a:solidFill>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50" y="3068960"/>
            <a:ext cx="3600000"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3068960"/>
            <a:ext cx="4456572"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65701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764704"/>
            <a:ext cx="7848872" cy="1512168"/>
          </a:xfrm>
        </p:spPr>
        <p:txBody>
          <a:bodyPr>
            <a:normAutofit/>
          </a:bodyPr>
          <a:lstStyle/>
          <a:p>
            <a:r>
              <a:rPr lang="ru-RU" sz="1600" b="1" dirty="0" smtClean="0">
                <a:solidFill>
                  <a:srgbClr val="FF0000"/>
                </a:solidFill>
                <a:latin typeface="Times New Roman" panose="02020603050405020304" pitchFamily="18" charset="0"/>
                <a:cs typeface="Times New Roman" panose="02020603050405020304" pitchFamily="18" charset="0"/>
              </a:rPr>
              <a:t>Медузы почти </a:t>
            </a:r>
            <a:r>
              <a:rPr lang="ru-RU" sz="1600" b="1" dirty="0">
                <a:solidFill>
                  <a:srgbClr val="FF0000"/>
                </a:solidFill>
                <a:latin typeface="Times New Roman" panose="02020603050405020304" pitchFamily="18" charset="0"/>
                <a:cs typeface="Times New Roman" panose="02020603050405020304" pitchFamily="18" charset="0"/>
              </a:rPr>
              <a:t>состоят из воды, </a:t>
            </a:r>
            <a:r>
              <a:rPr lang="ru-RU" sz="1600" b="1" dirty="0" smtClean="0">
                <a:solidFill>
                  <a:srgbClr val="FF0000"/>
                </a:solidFill>
                <a:latin typeface="Times New Roman" panose="02020603050405020304" pitchFamily="18" charset="0"/>
                <a:cs typeface="Times New Roman" panose="02020603050405020304" pitchFamily="18" charset="0"/>
              </a:rPr>
              <a:t>имеют студенистое </a:t>
            </a:r>
            <a:r>
              <a:rPr lang="ru-RU" sz="1600" b="1" dirty="0">
                <a:solidFill>
                  <a:srgbClr val="FF0000"/>
                </a:solidFill>
                <a:latin typeface="Times New Roman" panose="02020603050405020304" pitchFamily="18" charset="0"/>
                <a:cs typeface="Times New Roman" panose="02020603050405020304" pitchFamily="18" charset="0"/>
              </a:rPr>
              <a:t>симметричное тело. Их </a:t>
            </a:r>
            <a:r>
              <a:rPr lang="ru-RU" sz="1600" b="1" dirty="0" smtClean="0">
                <a:solidFill>
                  <a:srgbClr val="FF0000"/>
                </a:solidFill>
                <a:latin typeface="Times New Roman" panose="02020603050405020304" pitchFamily="18" charset="0"/>
                <a:cs typeface="Times New Roman" panose="02020603050405020304" pitchFamily="18" charset="0"/>
              </a:rPr>
              <a:t>цвет </a:t>
            </a:r>
            <a:r>
              <a:rPr lang="ru-RU" sz="1600" b="1" dirty="0">
                <a:solidFill>
                  <a:srgbClr val="FF0000"/>
                </a:solidFill>
                <a:latin typeface="Times New Roman" panose="02020603050405020304" pitchFamily="18" charset="0"/>
                <a:cs typeface="Times New Roman" panose="02020603050405020304" pitchFamily="18" charset="0"/>
              </a:rPr>
              <a:t>может </a:t>
            </a:r>
            <a:r>
              <a:rPr lang="ru-RU" sz="1600" b="1" dirty="0" smtClean="0">
                <a:solidFill>
                  <a:srgbClr val="FF0000"/>
                </a:solidFill>
                <a:latin typeface="Times New Roman" panose="02020603050405020304" pitchFamily="18" charset="0"/>
                <a:cs typeface="Times New Roman" panose="02020603050405020304" pitchFamily="18" charset="0"/>
              </a:rPr>
              <a:t>быть белым</a:t>
            </a:r>
            <a:r>
              <a:rPr lang="ru-RU" sz="1600" b="1" dirty="0">
                <a:solidFill>
                  <a:srgbClr val="FF0000"/>
                </a:solidFill>
                <a:latin typeface="Times New Roman" panose="02020603050405020304" pitchFamily="18" charset="0"/>
                <a:cs typeface="Times New Roman" panose="02020603050405020304" pitchFamily="18" charset="0"/>
              </a:rPr>
              <a:t>, розовым, желтым, </a:t>
            </a:r>
            <a:r>
              <a:rPr lang="ru-RU" sz="1600" b="1" dirty="0" smtClean="0">
                <a:solidFill>
                  <a:srgbClr val="FF0000"/>
                </a:solidFill>
                <a:latin typeface="Times New Roman" panose="02020603050405020304" pitchFamily="18" charset="0"/>
                <a:cs typeface="Times New Roman" panose="02020603050405020304" pitchFamily="18" charset="0"/>
              </a:rPr>
              <a:t>оранжевым</a:t>
            </a:r>
            <a:r>
              <a:rPr lang="ru-RU" sz="1600" b="1" dirty="0">
                <a:solidFill>
                  <a:srgbClr val="FF0000"/>
                </a:solidFill>
                <a:latin typeface="Times New Roman" panose="02020603050405020304" pitchFamily="18" charset="0"/>
                <a:cs typeface="Times New Roman" panose="02020603050405020304" pitchFamily="18" charset="0"/>
              </a:rPr>
              <a:t>, красным, голубым, зеленым и </a:t>
            </a:r>
            <a:br>
              <a:rPr lang="ru-RU" sz="1600" b="1" dirty="0">
                <a:solidFill>
                  <a:srgbClr val="FF0000"/>
                </a:solidFill>
                <a:latin typeface="Times New Roman" panose="02020603050405020304" pitchFamily="18" charset="0"/>
                <a:cs typeface="Times New Roman" panose="02020603050405020304" pitchFamily="18" charset="0"/>
              </a:rPr>
            </a:br>
            <a:r>
              <a:rPr lang="ru-RU" sz="1600" b="1" dirty="0" smtClean="0">
                <a:solidFill>
                  <a:srgbClr val="FF0000"/>
                </a:solidFill>
                <a:latin typeface="Times New Roman" panose="02020603050405020304" pitchFamily="18" charset="0"/>
                <a:cs typeface="Times New Roman" panose="02020603050405020304" pitchFamily="18" charset="0"/>
              </a:rPr>
              <a:t>многоцветным. Внизу </a:t>
            </a:r>
            <a:r>
              <a:rPr lang="ru-RU" sz="1600" b="1" dirty="0">
                <a:solidFill>
                  <a:srgbClr val="FF0000"/>
                </a:solidFill>
                <a:latin typeface="Times New Roman" panose="02020603050405020304" pitchFamily="18" charset="0"/>
                <a:cs typeface="Times New Roman" panose="02020603050405020304" pitchFamily="18" charset="0"/>
              </a:rPr>
              <a:t>на  </a:t>
            </a:r>
            <a:r>
              <a:rPr lang="ru-RU" sz="1600" b="1" dirty="0" smtClean="0">
                <a:solidFill>
                  <a:srgbClr val="FF0000"/>
                </a:solidFill>
                <a:latin typeface="Times New Roman" panose="02020603050405020304" pitchFamily="18" charset="0"/>
                <a:cs typeface="Times New Roman" panose="02020603050405020304" pitchFamily="18" charset="0"/>
              </a:rPr>
              <a:t>колоколообразном </a:t>
            </a:r>
            <a:r>
              <a:rPr lang="ru-RU" sz="1600" b="1" dirty="0">
                <a:solidFill>
                  <a:srgbClr val="FF0000"/>
                </a:solidFill>
                <a:latin typeface="Times New Roman" panose="02020603050405020304" pitchFamily="18" charset="0"/>
                <a:cs typeface="Times New Roman" panose="02020603050405020304" pitchFamily="18" charset="0"/>
              </a:rPr>
              <a:t>теле находится рот </a:t>
            </a:r>
            <a:r>
              <a:rPr lang="ru-RU" sz="1600" b="1" dirty="0" smtClean="0">
                <a:solidFill>
                  <a:srgbClr val="FF0000"/>
                </a:solidFill>
                <a:latin typeface="Times New Roman" panose="02020603050405020304" pitchFamily="18" charset="0"/>
                <a:cs typeface="Times New Roman" panose="02020603050405020304" pitchFamily="18" charset="0"/>
              </a:rPr>
              <a:t>медузы, окруженный </a:t>
            </a:r>
            <a:r>
              <a:rPr lang="ru-RU" sz="1600" b="1" dirty="0">
                <a:solidFill>
                  <a:srgbClr val="FF0000"/>
                </a:solidFill>
                <a:latin typeface="Times New Roman" panose="02020603050405020304" pitchFamily="18" charset="0"/>
                <a:cs typeface="Times New Roman" panose="02020603050405020304" pitchFamily="18" charset="0"/>
              </a:rPr>
              <a:t>щупальцами.  Они </a:t>
            </a:r>
            <a:r>
              <a:rPr lang="ru-RU" sz="1600" b="1" dirty="0" smtClean="0">
                <a:solidFill>
                  <a:srgbClr val="FF0000"/>
                </a:solidFill>
                <a:latin typeface="Times New Roman" panose="02020603050405020304" pitchFamily="18" charset="0"/>
                <a:cs typeface="Times New Roman" panose="02020603050405020304" pitchFamily="18" charset="0"/>
              </a:rPr>
              <a:t>питаются </a:t>
            </a:r>
            <a:r>
              <a:rPr lang="ru-RU" sz="1600" b="1" dirty="0">
                <a:solidFill>
                  <a:srgbClr val="FF0000"/>
                </a:solidFill>
                <a:latin typeface="Times New Roman" panose="02020603050405020304" pitchFamily="18" charset="0"/>
                <a:cs typeface="Times New Roman" panose="02020603050405020304" pitchFamily="18" charset="0"/>
              </a:rPr>
              <a:t>мелкими морскими организмами, </a:t>
            </a:r>
            <a:r>
              <a:rPr lang="ru-RU" sz="1600" b="1" dirty="0" smtClean="0">
                <a:solidFill>
                  <a:srgbClr val="FF0000"/>
                </a:solidFill>
                <a:latin typeface="Times New Roman" panose="02020603050405020304" pitchFamily="18" charset="0"/>
                <a:cs typeface="Times New Roman" panose="02020603050405020304" pitchFamily="18" charset="0"/>
              </a:rPr>
              <a:t>раками, иногда другими медузами.</a:t>
            </a:r>
            <a:endParaRPr lang="ru-RU" sz="1600" b="1" dirty="0">
              <a:solidFill>
                <a:srgbClr val="FF0000"/>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1403648" y="260649"/>
            <a:ext cx="6408712" cy="504055"/>
          </a:xfrm>
        </p:spPr>
        <p:txBody>
          <a:bodyPr>
            <a:normAutofit/>
          </a:bodyPr>
          <a:lstStyle/>
          <a:p>
            <a:r>
              <a:rPr lang="ru-RU" sz="1800" b="1" dirty="0" smtClean="0">
                <a:solidFill>
                  <a:srgbClr val="FF0000"/>
                </a:solidFill>
                <a:latin typeface="Times New Roman" panose="02020603050405020304" pitchFamily="18" charset="0"/>
                <a:cs typeface="Times New Roman" panose="02020603050405020304" pitchFamily="18" charset="0"/>
              </a:rPr>
              <a:t>МЕДУЗЫ</a:t>
            </a:r>
            <a:endParaRPr lang="ru-RU" sz="1800" b="1" dirty="0">
              <a:solidFill>
                <a:srgbClr val="FF0000"/>
              </a:solidFill>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924944"/>
            <a:ext cx="3778145"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1" y="2958757"/>
            <a:ext cx="3771793"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803434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78</TotalTime>
  <Words>671</Words>
  <Application>Microsoft Office PowerPoint</Application>
  <PresentationFormat>Экран (4:3)</PresentationFormat>
  <Paragraphs>22</Paragraphs>
  <Slides>12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Волна</vt:lpstr>
      <vt:lpstr>Обитатели морских глубин</vt:lpstr>
      <vt:lpstr> В космосе  наша планета Земля кажется голубого цвета. Это, потому что меньшую её часть составляет суша, а большую океаны, моря, реки, озёра, болота. Подводный мир  морей и океанов интересный и загадочный. В нём обитает множество самых разнообразных животных, растений, рыб.   </vt:lpstr>
      <vt:lpstr>Необыкновенными по красоте и довольно загадочными по образу жизни являются морские животные – актинии. Ученые долго спорили о том, к какому типу животных эти существа относятся, ведь у них есть нечто общее и с кораллами, и с медузами, а внешне актинии похожи на подводные растения. Актиний называют  морскими анемонами. Это имя животные получили именно из-за сходства с цветами. Питаются актинии — рыбой, моллюсками и мелкими морскими животными. Морской анемон не опасен для человека. Тем не менее, некоторые виды актиний имеют  токсин, способный наносить ожоги человеку.</vt:lpstr>
      <vt:lpstr> Морские звёзды - это малоподвижные морские животные, имеющие от 5 до 50 лучей. Обитают они в морях и океанах, как на больших, так и на мелких глубинах. Окраска этих животных очень разнообразна. Рот находится на нижней стороне тела. Присоски на лучах морских звезд обладают большой силой. За счет ее они могут открывать раковины моллюсков. Им достаточно открыть раковину всего на несколько миллиметров, чтобы полакомиться мясом своей жертвы. Питаются морские звёзды устрицами, моллюсками и морскими гребешками.</vt:lpstr>
      <vt:lpstr> Морские ежи - это родственники морских звёзд, которые распространены во всех морях земного шара. Тело их покрыто жёстким панцирем с подвижными иголками, с помощью которых ежи передвигаются по дну моря. У одних видов колючки короткие и толстые, у других острые и достигают длины 30 см. С нижней стороны их тела имеется рот с пятью твёрдыми зубами. Питаются они водорослями, сидячими животными и илом. </vt:lpstr>
      <vt:lpstr>Морской конек - это одно из самых замечательных морских созданий. Это маленькая рыбка, хотя он совсем не похож на своих многочисленных родственников. Перемещается конек с помощью единственного плавника на спине. Хвостовой плавник отсутствует, голова очень напоминает конскую голову. Питается морской конек мелкими организмами, засасывая их вместе с водой.           </vt:lpstr>
      <vt:lpstr>Осьминог - типичный обитатель теплых морей. Обитает животное среди подводных скал, камней и водорослей. Передвигается и взбирается на скалы с помощью щупалец, прекрасно плавает. Это животное - хищник. Оно нападает на других морских животных, захватывает их своими сильными щупальцами и пожирает твердым крючковатым клювом. Питается раками, рыбой и моллюсками.  Спасаясь от врагов, осьминог выпускает чернила. Животное способно менять цвет, приспосабливаясь к обстановке. </vt:lpstr>
      <vt:lpstr>Кораллы - это сидячие животные, прикрепленные к морскому дну. Они обитают в теплых морских глубинах, где встречаются на глубине до 2000 м. Известковые скелеты кораллов разрастаются постепенно, образуя наросты, выступы, плоские поля и барьеры, которые настолько повышают дно моря, что нередко угрожают судоходству. </vt:lpstr>
      <vt:lpstr>Медузы почти состоят из воды, имеют студенистое симметричное тело. Их цвет может быть белым, розовым, желтым, оранжевым, красным, голубым, зеленым и  многоцветным. Внизу на  колоколообразном теле находится рот медузы, окруженный щупальцами.  Они питаются мелкими морскими организмами, раками, иногда другими медузами.</vt:lpstr>
      <vt:lpstr> Кожа акулы покрыта острой чешуёй. Движение вперёд и повороты рыба осуществляет изгибами хвоста влево или вправо. Глаза способны видеть предметы только в чёрно-белом изображении. Зубы акулы - страшное оружие, ими она хватает, убивает свою жертву и разрывает ее на клочки. В отличие от китов акулы холоднокровные существа и дышат жабрами. Питаются исключительно животной пищей. </vt:lpstr>
      <vt:lpstr>Дельфин - это морское млекопитающее, относящееся к отряду китообразных. Между собой общаются с помощью свистящих звуков. Во время охоты они издают разнообразные высокочастотные звуки, которыми оглушаю рыбу, благодаря чему они легко ее ловят.  Питаются эти удивительные животные в основном рыбой, а моллюсками и ракообразными. </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Обитатели морских глубин</dc:title>
  <dc:creator>PC</dc:creator>
  <cp:lastModifiedBy>PC</cp:lastModifiedBy>
  <cp:revision>15</cp:revision>
  <dcterms:created xsi:type="dcterms:W3CDTF">2017-04-29T17:10:05Z</dcterms:created>
  <dcterms:modified xsi:type="dcterms:W3CDTF">2017-04-29T18:28:33Z</dcterms:modified>
</cp:coreProperties>
</file>